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324" r:id="rId11"/>
    <p:sldId id="26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25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6" r:id="rId36"/>
    <p:sldId id="321" r:id="rId37"/>
    <p:sldId id="322" r:id="rId38"/>
    <p:sldId id="323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9" r:id="rId49"/>
  </p:sldIdLst>
  <p:sldSz cx="12192000" cy="6858000"/>
  <p:notesSz cx="6858000" cy="9144000"/>
  <p:custDataLst>
    <p:tags r:id="rId5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5" d="100"/>
          <a:sy n="85" d="100"/>
        </p:scale>
        <p:origin x="74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D556-74EB-4415-8E87-99F6D611D4FC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241C-C885-412A-AB5C-25CA73AC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3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D556-74EB-4415-8E87-99F6D611D4FC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241C-C885-412A-AB5C-25CA73AC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15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D556-74EB-4415-8E87-99F6D611D4FC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241C-C885-412A-AB5C-25CA73AC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8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D556-74EB-4415-8E87-99F6D611D4FC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241C-C885-412A-AB5C-25CA73AC176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4684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D556-74EB-4415-8E87-99F6D611D4FC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241C-C885-412A-AB5C-25CA73AC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18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D556-74EB-4415-8E87-99F6D611D4FC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241C-C885-412A-AB5C-25CA73AC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13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D556-74EB-4415-8E87-99F6D611D4FC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241C-C885-412A-AB5C-25CA73AC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87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D556-74EB-4415-8E87-99F6D611D4FC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241C-C885-412A-AB5C-25CA73AC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90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D556-74EB-4415-8E87-99F6D611D4FC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241C-C885-412A-AB5C-25CA73AC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35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D556-74EB-4415-8E87-99F6D611D4FC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241C-C885-412A-AB5C-25CA73AC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5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D556-74EB-4415-8E87-99F6D611D4FC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241C-C885-412A-AB5C-25CA73AC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25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D556-74EB-4415-8E87-99F6D611D4FC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241C-C885-412A-AB5C-25CA73AC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D556-74EB-4415-8E87-99F6D611D4FC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241C-C885-412A-AB5C-25CA73AC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71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D556-74EB-4415-8E87-99F6D611D4FC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241C-C885-412A-AB5C-25CA73AC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9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D556-74EB-4415-8E87-99F6D611D4FC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241C-C885-412A-AB5C-25CA73AC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82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D556-74EB-4415-8E87-99F6D611D4FC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241C-C885-412A-AB5C-25CA73AC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9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DD556-74EB-4415-8E87-99F6D611D4FC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C241C-C885-412A-AB5C-25CA73AC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7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64DD556-74EB-4415-8E87-99F6D611D4FC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C241C-C885-412A-AB5C-25CA73AC1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71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B3745-FEF1-42D2-81B6-C3675F43B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50D28-7180-4431-B344-6373EF1B58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FA26F-8CEC-480B-AD27-048AE1B55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00" y="776619"/>
            <a:ext cx="10000000" cy="5304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7768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A51B8F-05C8-4E73-A087-2D7CCD855B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with Local Repo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E099B15-A2BF-4359-AD4B-E43B3CFA97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0139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536589-F61B-4520-B134-0E2A6A974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F1B9FA-5F5C-4B67-8737-760AF6722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78375"/>
          </a:xfrm>
        </p:spPr>
        <p:txBody>
          <a:bodyPr>
            <a:normAutofit fontScale="70000" lnSpcReduction="20000"/>
          </a:bodyPr>
          <a:lstStyle/>
          <a:p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-</a:t>
            </a:r>
          </a:p>
          <a:p>
            <a:r>
              <a:rPr lang="en-US" sz="2000" dirty="0"/>
              <a:t>Yum install git / apt-get install git</a:t>
            </a:r>
          </a:p>
          <a:p>
            <a:r>
              <a:rPr lang="en-US" sz="2000" dirty="0"/>
              <a:t>git</a:t>
            </a:r>
          </a:p>
          <a:p>
            <a:r>
              <a:rPr lang="en-US" sz="2000" dirty="0" err="1"/>
              <a:t>Mkdir</a:t>
            </a:r>
            <a:r>
              <a:rPr lang="en-US" sz="2000" dirty="0"/>
              <a:t> demo</a:t>
            </a:r>
          </a:p>
          <a:p>
            <a:r>
              <a:rPr lang="en-US" sz="2000" dirty="0"/>
              <a:t>Cd demo</a:t>
            </a:r>
          </a:p>
          <a:p>
            <a:r>
              <a:rPr lang="en-US" sz="2000" dirty="0"/>
              <a:t>Git config –global user.name “username”</a:t>
            </a:r>
          </a:p>
          <a:p>
            <a:r>
              <a:rPr lang="en-US" sz="2000" dirty="0"/>
              <a:t>Git config –global </a:t>
            </a:r>
            <a:r>
              <a:rPr lang="en-US" sz="2000" dirty="0" err="1"/>
              <a:t>user.email</a:t>
            </a:r>
            <a:r>
              <a:rPr lang="en-US" sz="2000" dirty="0"/>
              <a:t> “email”</a:t>
            </a:r>
          </a:p>
          <a:p>
            <a:r>
              <a:rPr lang="en-US" sz="2000" dirty="0"/>
              <a:t>git </a:t>
            </a:r>
            <a:r>
              <a:rPr lang="en-US" sz="2000" dirty="0" err="1"/>
              <a:t>init</a:t>
            </a:r>
            <a:endParaRPr lang="en-US" sz="2000" dirty="0"/>
          </a:p>
          <a:p>
            <a:r>
              <a:rPr lang="en-US" sz="2000" dirty="0" err="1"/>
              <a:t>ll</a:t>
            </a:r>
            <a:r>
              <a:rPr lang="en-US" sz="2000" dirty="0"/>
              <a:t> –al</a:t>
            </a:r>
          </a:p>
          <a:p>
            <a:r>
              <a:rPr lang="en-US" sz="2000" dirty="0"/>
              <a:t>vi index.html</a:t>
            </a:r>
          </a:p>
          <a:p>
            <a:r>
              <a:rPr lang="en-US" sz="2000" dirty="0"/>
              <a:t>git status</a:t>
            </a:r>
          </a:p>
          <a:p>
            <a:r>
              <a:rPr lang="en-US" sz="2000" dirty="0"/>
              <a:t>git add index.html</a:t>
            </a:r>
          </a:p>
          <a:p>
            <a:r>
              <a:rPr lang="en-US" sz="2000" dirty="0"/>
              <a:t>git ls-files</a:t>
            </a:r>
          </a:p>
          <a:p>
            <a:r>
              <a:rPr lang="en-US" sz="2000" dirty="0"/>
              <a:t>Git commit –m “First Commit”</a:t>
            </a:r>
          </a:p>
          <a:p>
            <a:r>
              <a:rPr lang="en-US" sz="2000" dirty="0"/>
              <a:t>Git status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6774E-AA52-4993-B844-21D6665A93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Git log</a:t>
            </a:r>
          </a:p>
          <a:p>
            <a:r>
              <a:rPr lang="en-US" dirty="0"/>
              <a:t>Git log --</a:t>
            </a:r>
            <a:r>
              <a:rPr lang="en-US" dirty="0" err="1"/>
              <a:t>oneline</a:t>
            </a:r>
            <a:endParaRPr lang="en-US" dirty="0"/>
          </a:p>
          <a:p>
            <a:r>
              <a:rPr lang="en-US" dirty="0"/>
              <a:t>Vi index2.html</a:t>
            </a:r>
          </a:p>
          <a:p>
            <a:r>
              <a:rPr lang="en-US" dirty="0"/>
              <a:t>Ls</a:t>
            </a:r>
          </a:p>
          <a:p>
            <a:r>
              <a:rPr lang="en-US" dirty="0"/>
              <a:t>Git ls-files</a:t>
            </a:r>
          </a:p>
          <a:p>
            <a:r>
              <a:rPr lang="en-US" dirty="0"/>
              <a:t>Git add index2.html</a:t>
            </a:r>
          </a:p>
          <a:p>
            <a:r>
              <a:rPr lang="en-US" dirty="0"/>
              <a:t>Git status</a:t>
            </a:r>
          </a:p>
          <a:p>
            <a:r>
              <a:rPr lang="en-US" dirty="0"/>
              <a:t>Git commit –m “Second Change”</a:t>
            </a:r>
          </a:p>
          <a:p>
            <a:r>
              <a:rPr lang="en-US" dirty="0"/>
              <a:t>Git status</a:t>
            </a:r>
          </a:p>
          <a:p>
            <a:r>
              <a:rPr lang="en-US" dirty="0"/>
              <a:t>Git ls-files</a:t>
            </a:r>
          </a:p>
          <a:p>
            <a:r>
              <a:rPr lang="en-US" dirty="0"/>
              <a:t>Git log</a:t>
            </a:r>
          </a:p>
          <a:p>
            <a:r>
              <a:rPr lang="en-US" dirty="0"/>
              <a:t>Git </a:t>
            </a:r>
            <a:r>
              <a:rPr lang="en-US" dirty="0" err="1"/>
              <a:t>lof</a:t>
            </a:r>
            <a:r>
              <a:rPr lang="en-US" dirty="0"/>
              <a:t> –</a:t>
            </a:r>
            <a:r>
              <a:rPr lang="en-US" dirty="0" err="1"/>
              <a:t>oneline</a:t>
            </a:r>
            <a:endParaRPr lang="en-US" dirty="0"/>
          </a:p>
          <a:p>
            <a:r>
              <a:rPr lang="en-US" dirty="0"/>
              <a:t>Git show &lt;</a:t>
            </a:r>
            <a:r>
              <a:rPr lang="en-US" dirty="0" err="1"/>
              <a:t>commitid</a:t>
            </a:r>
            <a:r>
              <a:rPr lang="en-US" dirty="0"/>
              <a:t>&gt;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826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536589-F61B-4520-B134-0E2A6A974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F1B9FA-5F5C-4B67-8737-760AF6722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78375"/>
          </a:xfrm>
        </p:spPr>
        <p:txBody>
          <a:bodyPr>
            <a:normAutofit/>
          </a:bodyPr>
          <a:lstStyle/>
          <a:p>
            <a:r>
              <a:rPr lang="en-US" sz="2000" dirty="0"/>
              <a:t>Vi index.html</a:t>
            </a:r>
          </a:p>
          <a:p>
            <a:r>
              <a:rPr lang="en-US" sz="2000" dirty="0"/>
              <a:t>Git status</a:t>
            </a:r>
          </a:p>
          <a:p>
            <a:r>
              <a:rPr lang="en-US" sz="2000" dirty="0"/>
              <a:t>Git add index.html -&gt; git </a:t>
            </a:r>
            <a:r>
              <a:rPr lang="en-US" sz="2000" dirty="0" err="1"/>
              <a:t>comit</a:t>
            </a:r>
            <a:r>
              <a:rPr lang="en-US" sz="2000" dirty="0"/>
              <a:t> –m “msg” or</a:t>
            </a:r>
          </a:p>
          <a:p>
            <a:r>
              <a:rPr lang="en-US" sz="2000" dirty="0"/>
              <a:t>git add –am “mgs” -&gt; for tracked/staged files</a:t>
            </a:r>
          </a:p>
          <a:p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6774E-AA52-4993-B844-21D6665A93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0449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536589-F61B-4520-B134-0E2A6A974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 Command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F1B9FA-5F5C-4B67-8737-760AF6722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78375"/>
          </a:xfrm>
        </p:spPr>
        <p:txBody>
          <a:bodyPr>
            <a:normAutofit fontScale="70000" lnSpcReduction="20000"/>
          </a:bodyPr>
          <a:lstStyle/>
          <a:p>
            <a:r>
              <a:rPr lang="en-US" sz="2000" dirty="0"/>
              <a:t>Vim file1.txt</a:t>
            </a:r>
          </a:p>
          <a:p>
            <a:r>
              <a:rPr lang="en-US" sz="2000" dirty="0"/>
              <a:t>Git status</a:t>
            </a:r>
          </a:p>
          <a:p>
            <a:r>
              <a:rPr lang="en-US" sz="2000" dirty="0"/>
              <a:t>Git add file1.txt</a:t>
            </a:r>
          </a:p>
          <a:p>
            <a:r>
              <a:rPr lang="en-US" sz="2000" dirty="0"/>
              <a:t>Git status</a:t>
            </a:r>
          </a:p>
          <a:p>
            <a:r>
              <a:rPr lang="en-US" sz="2000" dirty="0"/>
              <a:t>Git </a:t>
            </a:r>
            <a:r>
              <a:rPr lang="en-US" sz="2000" dirty="0" err="1"/>
              <a:t>commnt</a:t>
            </a:r>
            <a:r>
              <a:rPr lang="en-US" sz="2000" dirty="0"/>
              <a:t> –m “New File”</a:t>
            </a:r>
          </a:p>
          <a:p>
            <a:r>
              <a:rPr lang="en-US" sz="2000" dirty="0"/>
              <a:t>Vi file.txt</a:t>
            </a:r>
          </a:p>
          <a:p>
            <a:r>
              <a:rPr lang="en-US" sz="2000" dirty="0"/>
              <a:t>git status -----</a:t>
            </a:r>
            <a:r>
              <a:rPr lang="en-US" sz="2000" dirty="0" err="1"/>
              <a:t>unstaged</a:t>
            </a:r>
            <a:r>
              <a:rPr lang="en-US" sz="2000" dirty="0"/>
              <a:t> changes</a:t>
            </a:r>
          </a:p>
          <a:p>
            <a:r>
              <a:rPr lang="en-US" sz="2000" dirty="0"/>
              <a:t>Git diff file1.txt ….. Shows </a:t>
            </a:r>
            <a:r>
              <a:rPr lang="en-US" sz="2000" dirty="0" err="1"/>
              <a:t>unstaged</a:t>
            </a:r>
            <a:r>
              <a:rPr lang="en-US" sz="2000" dirty="0"/>
              <a:t> changes</a:t>
            </a:r>
          </a:p>
          <a:p>
            <a:r>
              <a:rPr lang="en-US" sz="2000" dirty="0"/>
              <a:t>Git diff –staged file1.txt ….. Shows staged changes</a:t>
            </a:r>
          </a:p>
          <a:p>
            <a:r>
              <a:rPr lang="en-US" sz="2000" dirty="0"/>
              <a:t>Git add </a:t>
            </a:r>
          </a:p>
          <a:p>
            <a:r>
              <a:rPr lang="en-US" sz="2000" dirty="0"/>
              <a:t>Git diff –staged file1.txt ….. Shows staged changes</a:t>
            </a:r>
          </a:p>
          <a:p>
            <a:r>
              <a:rPr lang="en-US" sz="2000" dirty="0"/>
              <a:t>Vi file1.txt</a:t>
            </a:r>
          </a:p>
          <a:p>
            <a:r>
              <a:rPr lang="en-US" sz="2000" dirty="0"/>
              <a:t>Git status</a:t>
            </a:r>
          </a:p>
          <a:p>
            <a:r>
              <a:rPr lang="en-US" sz="2000" dirty="0"/>
              <a:t>Git </a:t>
            </a:r>
            <a:r>
              <a:rPr lang="en-US" sz="2000" dirty="0" err="1"/>
              <a:t>comit</a:t>
            </a:r>
            <a:r>
              <a:rPr lang="en-US" sz="2000" dirty="0"/>
              <a:t> –am “changes”</a:t>
            </a:r>
          </a:p>
          <a:p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6774E-AA52-4993-B844-21D6665A93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command to see the changes made to a tracked file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2033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536589-F61B-4520-B134-0E2A6A974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File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F1B9FA-5F5C-4B67-8737-760AF6722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7837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Git rm file1.txt …..removes from working </a:t>
            </a:r>
            <a:r>
              <a:rPr lang="en-US" sz="2000" dirty="0" err="1"/>
              <a:t>dir</a:t>
            </a:r>
            <a:r>
              <a:rPr lang="en-US" sz="2000" dirty="0"/>
              <a:t> and local repo</a:t>
            </a:r>
          </a:p>
          <a:p>
            <a:r>
              <a:rPr lang="en-US" sz="2000" dirty="0"/>
              <a:t>Git ls-files</a:t>
            </a:r>
          </a:p>
          <a:p>
            <a:r>
              <a:rPr lang="en-US" sz="2000" dirty="0"/>
              <a:t>Git status</a:t>
            </a:r>
          </a:p>
          <a:p>
            <a:r>
              <a:rPr lang="en-US" sz="2000" dirty="0"/>
              <a:t>Git commit –am “”</a:t>
            </a:r>
          </a:p>
          <a:p>
            <a:r>
              <a:rPr lang="en-US" sz="2000" dirty="0"/>
              <a:t>Git status</a:t>
            </a:r>
          </a:p>
          <a:p>
            <a:r>
              <a:rPr lang="en-US" sz="2000" dirty="0"/>
              <a:t>Git rm –cached file2.txt …removes from local repo only</a:t>
            </a:r>
          </a:p>
          <a:p>
            <a:r>
              <a:rPr lang="en-US" sz="2000" dirty="0"/>
              <a:t>Git ls-files</a:t>
            </a:r>
          </a:p>
          <a:p>
            <a:r>
              <a:rPr lang="en-US" sz="2000" dirty="0"/>
              <a:t>Git status</a:t>
            </a:r>
          </a:p>
          <a:p>
            <a:r>
              <a:rPr lang="en-US" sz="2000" dirty="0"/>
              <a:t>Git commit –am “”</a:t>
            </a:r>
          </a:p>
          <a:p>
            <a:r>
              <a:rPr lang="en-US" sz="2000" dirty="0"/>
              <a:t>Git status</a:t>
            </a:r>
          </a:p>
          <a:p>
            <a:r>
              <a:rPr lang="en-US" sz="2000" dirty="0"/>
              <a:t>Git log --</a:t>
            </a:r>
            <a:r>
              <a:rPr lang="en-US" sz="2000" dirty="0" err="1"/>
              <a:t>oneline</a:t>
            </a:r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6774E-AA52-4993-B844-21D6665A93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err="1"/>
              <a:t>Gitignore</a:t>
            </a:r>
            <a:endParaRPr lang="en-US" sz="2000" dirty="0"/>
          </a:p>
          <a:p>
            <a:r>
              <a:rPr lang="en-US" sz="2000" dirty="0"/>
              <a:t>Vi .</a:t>
            </a:r>
            <a:r>
              <a:rPr lang="en-US" sz="2000" dirty="0" err="1"/>
              <a:t>gitignore</a:t>
            </a:r>
            <a:r>
              <a:rPr lang="en-US" sz="2000" dirty="0"/>
              <a:t> ….remove tracking for the files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295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536589-F61B-4520-B134-0E2A6A974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Undo a commit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F1B9FA-5F5C-4B67-8737-760AF6722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78375"/>
          </a:xfrm>
        </p:spPr>
        <p:txBody>
          <a:bodyPr>
            <a:normAutofit/>
          </a:bodyPr>
          <a:lstStyle/>
          <a:p>
            <a:r>
              <a:rPr lang="en-US" sz="2000" dirty="0"/>
              <a:t>Git log –</a:t>
            </a:r>
            <a:r>
              <a:rPr lang="en-US" sz="2000" dirty="0" err="1"/>
              <a:t>oneline</a:t>
            </a:r>
            <a:endParaRPr lang="en-US" sz="2000" dirty="0"/>
          </a:p>
          <a:p>
            <a:r>
              <a:rPr lang="en-US" sz="2000" dirty="0"/>
              <a:t>Git revert &lt;</a:t>
            </a:r>
            <a:r>
              <a:rPr lang="en-US" sz="2000" dirty="0" err="1"/>
              <a:t>commitid</a:t>
            </a:r>
            <a:r>
              <a:rPr lang="en-US" sz="2000" dirty="0"/>
              <a:t>&gt;</a:t>
            </a:r>
          </a:p>
          <a:p>
            <a:r>
              <a:rPr lang="en-US" sz="2000" dirty="0"/>
              <a:t>Git log –</a:t>
            </a:r>
            <a:r>
              <a:rPr lang="en-US" sz="2000" dirty="0" err="1"/>
              <a:t>oneline</a:t>
            </a:r>
            <a:endParaRPr lang="en-US" sz="2000" dirty="0"/>
          </a:p>
          <a:p>
            <a:r>
              <a:rPr lang="en-US" sz="2000" dirty="0"/>
              <a:t>Git revert &lt;</a:t>
            </a:r>
            <a:r>
              <a:rPr lang="en-US" sz="2000" dirty="0" err="1"/>
              <a:t>revcertID</a:t>
            </a:r>
            <a:r>
              <a:rPr lang="en-US" sz="2000" dirty="0"/>
              <a:t>&gt;</a:t>
            </a:r>
          </a:p>
          <a:p>
            <a:r>
              <a:rPr lang="en-US" sz="2000" dirty="0"/>
              <a:t>Git log –</a:t>
            </a:r>
            <a:r>
              <a:rPr lang="en-US" sz="2000" dirty="0" err="1"/>
              <a:t>oneline</a:t>
            </a:r>
            <a:endParaRPr lang="en-US" sz="2000" dirty="0"/>
          </a:p>
          <a:p>
            <a:r>
              <a:rPr lang="en-US" sz="2000" dirty="0" err="1"/>
              <a:t>Ll</a:t>
            </a:r>
            <a:r>
              <a:rPr lang="en-US" sz="2000" dirty="0"/>
              <a:t> –al</a:t>
            </a:r>
          </a:p>
          <a:p>
            <a:r>
              <a:rPr lang="en-US" sz="2000" dirty="0"/>
              <a:t>Git status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6774E-AA52-4993-B844-21D6665A93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HEAD -&gt; Points to the topmost commit</a:t>
            </a:r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0918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536589-F61B-4520-B134-0E2A6A974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Command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F1B9FA-5F5C-4B67-8737-760AF6722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7837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Used to alter the Head</a:t>
            </a:r>
          </a:p>
          <a:p>
            <a:r>
              <a:rPr lang="en-US" sz="2000" dirty="0"/>
              <a:t>Git log –</a:t>
            </a:r>
            <a:r>
              <a:rPr lang="en-US" sz="2000" dirty="0" err="1"/>
              <a:t>oneline</a:t>
            </a:r>
            <a:endParaRPr lang="en-US" sz="2000" dirty="0"/>
          </a:p>
          <a:p>
            <a:r>
              <a:rPr lang="en-US" sz="2000" dirty="0"/>
              <a:t>Revert created a new commit ID</a:t>
            </a:r>
          </a:p>
          <a:p>
            <a:r>
              <a:rPr lang="en-US" sz="2000" dirty="0"/>
              <a:t>Rebase does not create a new </a:t>
            </a:r>
            <a:r>
              <a:rPr lang="en-US" sz="2000" dirty="0" err="1"/>
              <a:t>commitID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Git reset –hard &lt;</a:t>
            </a:r>
            <a:r>
              <a:rPr lang="en-US" sz="2000" dirty="0" err="1"/>
              <a:t>commitID</a:t>
            </a:r>
            <a:r>
              <a:rPr lang="en-US" sz="2000" dirty="0"/>
              <a:t>&gt;</a:t>
            </a:r>
          </a:p>
          <a:p>
            <a:endParaRPr lang="en-US" sz="2000" dirty="0"/>
          </a:p>
          <a:p>
            <a:r>
              <a:rPr lang="en-US" sz="2000" dirty="0"/>
              <a:t>Git log –</a:t>
            </a:r>
            <a:r>
              <a:rPr lang="en-US" sz="2000" dirty="0" err="1"/>
              <a:t>oneline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Desctructive</a:t>
            </a:r>
            <a:r>
              <a:rPr lang="en-US" sz="2000" dirty="0"/>
              <a:t> Command</a:t>
            </a:r>
          </a:p>
          <a:p>
            <a:endParaRPr lang="en-US" sz="2000" dirty="0"/>
          </a:p>
          <a:p>
            <a:r>
              <a:rPr lang="en-US" sz="2000" dirty="0"/>
              <a:t>Git reset --help</a:t>
            </a:r>
          </a:p>
          <a:p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6774E-AA52-4993-B844-21D6665A93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2992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536589-F61B-4520-B134-0E2A6A974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&amp; Merging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F1B9FA-5F5C-4B67-8737-760AF6722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7837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Need for Branches</a:t>
            </a:r>
          </a:p>
          <a:p>
            <a:pPr lvl="1"/>
            <a:r>
              <a:rPr lang="en-US" sz="1600" dirty="0"/>
              <a:t>Features per branch</a:t>
            </a:r>
          </a:p>
          <a:p>
            <a:pPr lvl="1"/>
            <a:r>
              <a:rPr lang="en-US" sz="1600" dirty="0"/>
              <a:t>Parallel Development</a:t>
            </a:r>
          </a:p>
          <a:p>
            <a:pPr lvl="1"/>
            <a:r>
              <a:rPr lang="en-US" sz="1600" dirty="0"/>
              <a:t>Release Management</a:t>
            </a:r>
          </a:p>
          <a:p>
            <a:r>
              <a:rPr lang="en-US" sz="2000" dirty="0"/>
              <a:t>Git branch</a:t>
            </a:r>
          </a:p>
          <a:p>
            <a:r>
              <a:rPr lang="en-US" sz="2000" dirty="0"/>
              <a:t>Git checkout –b </a:t>
            </a:r>
            <a:r>
              <a:rPr lang="en-US" sz="2000" dirty="0" err="1"/>
              <a:t>newBranch</a:t>
            </a:r>
            <a:r>
              <a:rPr lang="en-US" sz="2000" dirty="0"/>
              <a:t> master</a:t>
            </a:r>
          </a:p>
          <a:p>
            <a:r>
              <a:rPr lang="en-US" sz="2000" dirty="0"/>
              <a:t>Git checkout –n </a:t>
            </a:r>
            <a:r>
              <a:rPr lang="en-US" sz="2000" dirty="0" err="1"/>
              <a:t>newBranch</a:t>
            </a:r>
            <a:endParaRPr lang="en-US" sz="2000" dirty="0"/>
          </a:p>
          <a:p>
            <a:r>
              <a:rPr lang="en-US" sz="2000" dirty="0"/>
              <a:t>Git Branch</a:t>
            </a:r>
          </a:p>
          <a:p>
            <a:r>
              <a:rPr lang="en-US" sz="2000" dirty="0"/>
              <a:t>Git status  …on Branch….</a:t>
            </a:r>
          </a:p>
          <a:p>
            <a:r>
              <a:rPr lang="en-US" sz="2000" dirty="0"/>
              <a:t>Git log –</a:t>
            </a:r>
            <a:r>
              <a:rPr lang="en-US" sz="2000" dirty="0" err="1"/>
              <a:t>oneline</a:t>
            </a:r>
            <a:r>
              <a:rPr lang="en-US" sz="2000" dirty="0"/>
              <a:t> </a:t>
            </a:r>
            <a:r>
              <a:rPr lang="en-US" sz="2000" dirty="0" err="1"/>
              <a:t>newBranch</a:t>
            </a:r>
            <a:endParaRPr lang="en-US" sz="2000" dirty="0"/>
          </a:p>
          <a:p>
            <a:r>
              <a:rPr lang="en-US" sz="2000" dirty="0"/>
              <a:t>Git log –</a:t>
            </a:r>
            <a:r>
              <a:rPr lang="en-US" sz="2000" dirty="0" err="1"/>
              <a:t>oneline</a:t>
            </a:r>
            <a:r>
              <a:rPr lang="en-US" sz="2000" dirty="0"/>
              <a:t> master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6774E-AA52-4993-B844-21D6665A93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Create files in new branch</a:t>
            </a:r>
          </a:p>
          <a:p>
            <a:r>
              <a:rPr lang="en-US" sz="2000" dirty="0"/>
              <a:t>Git status</a:t>
            </a:r>
          </a:p>
          <a:p>
            <a:r>
              <a:rPr lang="en-US" sz="2000" dirty="0"/>
              <a:t>Git add</a:t>
            </a:r>
          </a:p>
          <a:p>
            <a:r>
              <a:rPr lang="en-US" sz="2000" dirty="0"/>
              <a:t>Git commit –m “”</a:t>
            </a:r>
          </a:p>
          <a:p>
            <a:r>
              <a:rPr lang="en-US" sz="2000" dirty="0"/>
              <a:t>Git </a:t>
            </a:r>
            <a:r>
              <a:rPr lang="en-US" sz="2000" dirty="0" err="1"/>
              <a:t>statis</a:t>
            </a:r>
            <a:endParaRPr lang="en-US" sz="2000" dirty="0"/>
          </a:p>
          <a:p>
            <a:r>
              <a:rPr lang="en-US" sz="2000" dirty="0"/>
              <a:t>Git log --</a:t>
            </a:r>
            <a:r>
              <a:rPr lang="en-US" sz="2000" dirty="0" err="1"/>
              <a:t>oneline</a:t>
            </a:r>
            <a:r>
              <a:rPr lang="en-US" sz="2000" dirty="0"/>
              <a:t> &lt;branch&gt;</a:t>
            </a:r>
          </a:p>
          <a:p>
            <a:r>
              <a:rPr lang="en-US" sz="2000" dirty="0"/>
              <a:t>Git log --</a:t>
            </a:r>
            <a:r>
              <a:rPr lang="en-US" sz="2000" dirty="0" err="1"/>
              <a:t>oneline</a:t>
            </a:r>
            <a:r>
              <a:rPr lang="en-US" sz="2000" dirty="0"/>
              <a:t> –master</a:t>
            </a:r>
          </a:p>
          <a:p>
            <a:r>
              <a:rPr lang="en-US" sz="2000" dirty="0"/>
              <a:t>Git checkout master</a:t>
            </a:r>
          </a:p>
          <a:p>
            <a:r>
              <a:rPr lang="en-US" sz="2000" dirty="0"/>
              <a:t>Git status</a:t>
            </a:r>
          </a:p>
          <a:p>
            <a:r>
              <a:rPr lang="en-US" sz="2000" dirty="0"/>
              <a:t>Git merge &lt;source&gt; &lt;&lt;destination&gt;&gt;</a:t>
            </a:r>
          </a:p>
          <a:p>
            <a:r>
              <a:rPr lang="en-US" sz="2000" dirty="0"/>
              <a:t>Git logs –</a:t>
            </a:r>
            <a:r>
              <a:rPr lang="en-US" sz="2000" dirty="0" err="1"/>
              <a:t>oneline</a:t>
            </a:r>
            <a:endParaRPr lang="en-US" sz="2000" dirty="0"/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9016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536589-F61B-4520-B134-0E2A6A974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F1B9FA-5F5C-4B67-8737-760AF6722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78375"/>
          </a:xfrm>
        </p:spPr>
        <p:txBody>
          <a:bodyPr>
            <a:normAutofit/>
          </a:bodyPr>
          <a:lstStyle/>
          <a:p>
            <a:r>
              <a:rPr lang="en-US" sz="2000" dirty="0"/>
              <a:t>Create a file on master</a:t>
            </a:r>
          </a:p>
          <a:p>
            <a:r>
              <a:rPr lang="en-US" sz="2000" dirty="0"/>
              <a:t>Git checkout </a:t>
            </a:r>
            <a:r>
              <a:rPr lang="en-US" sz="2000" dirty="0" err="1"/>
              <a:t>newBranch</a:t>
            </a:r>
            <a:endParaRPr lang="en-US" sz="2000" dirty="0"/>
          </a:p>
          <a:p>
            <a:r>
              <a:rPr lang="en-US" sz="2000" dirty="0"/>
              <a:t>Make a new same file like master</a:t>
            </a:r>
          </a:p>
          <a:p>
            <a:r>
              <a:rPr lang="en-US" sz="2000" dirty="0"/>
              <a:t>Gt merge </a:t>
            </a:r>
            <a:r>
              <a:rPr lang="en-US" sz="2000" dirty="0" err="1"/>
              <a:t>newbranch</a:t>
            </a:r>
            <a:r>
              <a:rPr lang="en-US" sz="2000" dirty="0"/>
              <a:t> master</a:t>
            </a:r>
          </a:p>
          <a:p>
            <a:r>
              <a:rPr lang="en-US" sz="2000" dirty="0"/>
              <a:t>Launch the file that has conflict</a:t>
            </a:r>
          </a:p>
          <a:p>
            <a:pPr lvl="1"/>
            <a:r>
              <a:rPr lang="en-US" sz="1600" dirty="0"/>
              <a:t>Vi file</a:t>
            </a:r>
          </a:p>
          <a:p>
            <a:pPr lvl="1"/>
            <a:r>
              <a:rPr lang="en-US" sz="1600" dirty="0"/>
              <a:t>Edit the file as per need by deciding which changes to keep</a:t>
            </a:r>
          </a:p>
          <a:p>
            <a:r>
              <a:rPr lang="en-US" sz="2000" dirty="0"/>
              <a:t>Git add –am “”</a:t>
            </a:r>
          </a:p>
          <a:p>
            <a:r>
              <a:rPr lang="en-US" sz="2000" dirty="0"/>
              <a:t>Git merge </a:t>
            </a:r>
            <a:r>
              <a:rPr lang="en-US" sz="2000" dirty="0" err="1"/>
              <a:t>newbranch</a:t>
            </a:r>
            <a:r>
              <a:rPr lang="en-US" sz="2000" dirty="0"/>
              <a:t> master</a:t>
            </a:r>
          </a:p>
          <a:p>
            <a:r>
              <a:rPr lang="en-US" sz="2000" dirty="0"/>
              <a:t>Git status</a:t>
            </a:r>
          </a:p>
          <a:p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6774E-AA52-4993-B844-21D6665A93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628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AA7B85-E6B4-4C08-B0FA-8E893666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remote Repository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20FA88-E8D8-463E-B129-25082313E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9881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2C451-5F09-4328-9BE3-FE904804A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F55AE-398D-43CC-8792-FD7AC1E03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E10747-CD0E-4CFF-B784-CFF9A1E0B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24" y="771857"/>
            <a:ext cx="9980952" cy="5314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680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172D-DA0A-4A93-A8F0-3704B101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Stashing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C44E0-6BF0-4E82-840A-824F10EEF8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000" dirty="0" err="1"/>
              <a:t>Shash</a:t>
            </a:r>
            <a:r>
              <a:rPr lang="en-US" sz="2000" dirty="0"/>
              <a:t> – changes in the working directory moved to a temporary shelves and cleans the working </a:t>
            </a:r>
            <a:r>
              <a:rPr lang="en-US" sz="2000" dirty="0" err="1"/>
              <a:t>dir</a:t>
            </a:r>
            <a:endParaRPr lang="en-US" sz="2000" dirty="0"/>
          </a:p>
          <a:p>
            <a:r>
              <a:rPr lang="en-US" sz="2000" dirty="0" err="1"/>
              <a:t>Unstash</a:t>
            </a:r>
            <a:r>
              <a:rPr lang="en-US" sz="2000" dirty="0"/>
              <a:t> – get the changes back from the temporary shelves back to the working directory</a:t>
            </a:r>
          </a:p>
          <a:p>
            <a:r>
              <a:rPr lang="en-US" sz="2000" dirty="0"/>
              <a:t>Ls index1.html</a:t>
            </a:r>
          </a:p>
          <a:p>
            <a:r>
              <a:rPr lang="en-US" sz="2000" dirty="0"/>
              <a:t>Git status</a:t>
            </a:r>
          </a:p>
          <a:p>
            <a:r>
              <a:rPr lang="en-US" sz="2000" dirty="0"/>
              <a:t>Git stash</a:t>
            </a:r>
          </a:p>
          <a:p>
            <a:r>
              <a:rPr lang="en-US" sz="2000" dirty="0"/>
              <a:t>Git status</a:t>
            </a:r>
          </a:p>
          <a:p>
            <a:r>
              <a:rPr lang="en-US" sz="2000" dirty="0"/>
              <a:t>Git stash list</a:t>
            </a:r>
          </a:p>
          <a:p>
            <a:r>
              <a:rPr lang="en-US" sz="2000" dirty="0"/>
              <a:t>Git show &lt;Stash number&gt;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C7D5F-7B69-4250-A7D0-FD6BAB9B3C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000" dirty="0" err="1"/>
              <a:t>Unstashing</a:t>
            </a:r>
            <a:endParaRPr lang="en-US" sz="2000" dirty="0"/>
          </a:p>
          <a:p>
            <a:r>
              <a:rPr lang="en-US" sz="2000" dirty="0"/>
              <a:t>Git status</a:t>
            </a:r>
          </a:p>
          <a:p>
            <a:r>
              <a:rPr lang="en-US" sz="2000" dirty="0"/>
              <a:t>Git stash list</a:t>
            </a:r>
          </a:p>
          <a:p>
            <a:r>
              <a:rPr lang="en-US" sz="2000" dirty="0"/>
              <a:t>Git stash pop &lt;</a:t>
            </a:r>
            <a:r>
              <a:rPr lang="en-US" sz="2000" dirty="0" err="1"/>
              <a:t>StashNumber</a:t>
            </a:r>
            <a:r>
              <a:rPr lang="en-US" sz="2000" dirty="0"/>
              <a:t>&gt;</a:t>
            </a:r>
          </a:p>
          <a:p>
            <a:r>
              <a:rPr lang="en-US" sz="2000" dirty="0"/>
              <a:t>Git status</a:t>
            </a:r>
          </a:p>
          <a:p>
            <a:endParaRPr lang="en-US" sz="2000" dirty="0"/>
          </a:p>
          <a:p>
            <a:r>
              <a:rPr lang="en-US" sz="2000" dirty="0"/>
              <a:t>Got stash list</a:t>
            </a:r>
          </a:p>
          <a:p>
            <a:r>
              <a:rPr lang="en-US" sz="2000" dirty="0"/>
              <a:t>Git stash clear</a:t>
            </a:r>
          </a:p>
          <a:p>
            <a:r>
              <a:rPr lang="en-US" sz="2000" dirty="0"/>
              <a:t>Git stash list</a:t>
            </a:r>
          </a:p>
          <a:p>
            <a:r>
              <a:rPr lang="en-US" sz="2000" dirty="0"/>
              <a:t>Git stash –p </a:t>
            </a:r>
          </a:p>
          <a:p>
            <a:pPr lvl="1"/>
            <a:r>
              <a:rPr lang="en-US" sz="1600" dirty="0"/>
              <a:t>Asks which files to stash</a:t>
            </a:r>
          </a:p>
          <a:p>
            <a:r>
              <a:rPr lang="en-US" sz="2000" dirty="0"/>
              <a:t>Git stash list</a:t>
            </a:r>
          </a:p>
          <a:p>
            <a:r>
              <a:rPr lang="en-US" sz="2000" dirty="0"/>
              <a:t>Git stash pop &lt;stash number&gt;</a:t>
            </a:r>
          </a:p>
          <a:p>
            <a:r>
              <a:rPr lang="en-US" sz="2000" dirty="0"/>
              <a:t>Git show &lt;</a:t>
            </a:r>
            <a:r>
              <a:rPr lang="en-US" sz="2000" dirty="0" err="1"/>
              <a:t>stashNumber</a:t>
            </a:r>
            <a:r>
              <a:rPr lang="en-US" sz="2000" dirty="0"/>
              <a:t>&gt;</a:t>
            </a:r>
          </a:p>
          <a:p>
            <a:r>
              <a:rPr lang="en-US" sz="2000" dirty="0"/>
              <a:t>Git stash drop &lt;</a:t>
            </a:r>
            <a:r>
              <a:rPr lang="en-US" sz="2000" dirty="0" err="1"/>
              <a:t>stashNumber</a:t>
            </a:r>
            <a:r>
              <a:rPr lang="en-US" sz="2000" dirty="0"/>
              <a:t>&gt;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2820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172D-DA0A-4A93-A8F0-3704B101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C44E0-6BF0-4E82-840A-824F10EEF8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000" dirty="0"/>
              <a:t>Used rarely</a:t>
            </a:r>
          </a:p>
          <a:p>
            <a:r>
              <a:rPr lang="en-US" sz="2000" dirty="0"/>
              <a:t>Used to merge the branches but</a:t>
            </a:r>
          </a:p>
          <a:p>
            <a:r>
              <a:rPr lang="en-US" sz="2000" dirty="0"/>
              <a:t>Does not create a new commit</a:t>
            </a:r>
          </a:p>
          <a:p>
            <a:r>
              <a:rPr lang="en-US" sz="2000" dirty="0"/>
              <a:t> have two commits on the master</a:t>
            </a:r>
          </a:p>
          <a:p>
            <a:r>
              <a:rPr lang="en-US" sz="2000" dirty="0"/>
              <a:t>Git checkout –b b2</a:t>
            </a:r>
          </a:p>
          <a:p>
            <a:r>
              <a:rPr lang="en-US" sz="2000" dirty="0"/>
              <a:t>Git checkout master</a:t>
            </a:r>
          </a:p>
          <a:p>
            <a:r>
              <a:rPr lang="en-US" sz="2000" dirty="0"/>
              <a:t>Create additional commits on master</a:t>
            </a:r>
          </a:p>
          <a:p>
            <a:r>
              <a:rPr lang="en-US" sz="2000" dirty="0"/>
              <a:t>Git checkout b2</a:t>
            </a:r>
          </a:p>
          <a:p>
            <a:r>
              <a:rPr lang="en-US" sz="2000" dirty="0"/>
              <a:t>Create additional commits on the master</a:t>
            </a:r>
          </a:p>
          <a:p>
            <a:r>
              <a:rPr lang="en-US" sz="2000" dirty="0"/>
              <a:t>Git logs –</a:t>
            </a:r>
            <a:r>
              <a:rPr lang="en-US" sz="2000" dirty="0" err="1"/>
              <a:t>oneline</a:t>
            </a:r>
            <a:r>
              <a:rPr lang="en-US" sz="2000" dirty="0"/>
              <a:t> b 2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E227A-FC97-4324-82EF-58ECF4F3BA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000" dirty="0"/>
              <a:t>Git branch ---------check if you are on b2</a:t>
            </a:r>
          </a:p>
          <a:p>
            <a:r>
              <a:rPr lang="en-US" sz="2000" dirty="0"/>
              <a:t>Git rebase master</a:t>
            </a:r>
          </a:p>
          <a:p>
            <a:r>
              <a:rPr lang="en-US" sz="2000" dirty="0"/>
              <a:t>Git logs –</a:t>
            </a:r>
            <a:r>
              <a:rPr lang="en-US" sz="2000" dirty="0" err="1"/>
              <a:t>oneline</a:t>
            </a:r>
            <a:r>
              <a:rPr lang="en-US" sz="2000" dirty="0"/>
              <a:t> b2</a:t>
            </a:r>
          </a:p>
          <a:p>
            <a:r>
              <a:rPr lang="en-US" sz="2000" dirty="0"/>
              <a:t>---------Name Commits as “A” “B” for Merging and rebasing tutorials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4347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172D-DA0A-4A93-A8F0-3704B101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to remote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C44E0-6BF0-4E82-840A-824F10EEF8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Create a remote repo on githu.com</a:t>
            </a:r>
          </a:p>
          <a:p>
            <a:r>
              <a:rPr lang="en-US" sz="2000" dirty="0"/>
              <a:t>Got remote add origin “</a:t>
            </a:r>
            <a:r>
              <a:rPr lang="en-US" sz="2000" dirty="0" err="1"/>
              <a:t>gitrepoURL</a:t>
            </a:r>
            <a:r>
              <a:rPr lang="en-US" sz="2000" dirty="0"/>
              <a:t>”</a:t>
            </a:r>
          </a:p>
          <a:p>
            <a:r>
              <a:rPr lang="en-US" sz="2000" dirty="0"/>
              <a:t>Git push origin master</a:t>
            </a:r>
          </a:p>
          <a:p>
            <a:r>
              <a:rPr lang="en-US" sz="2000" dirty="0"/>
              <a:t>Git push origin b1</a:t>
            </a:r>
          </a:p>
          <a:p>
            <a:endParaRPr lang="en-US" sz="2000" dirty="0"/>
          </a:p>
          <a:p>
            <a:r>
              <a:rPr lang="en-US" sz="2000" dirty="0"/>
              <a:t>Git branch –d </a:t>
            </a:r>
            <a:r>
              <a:rPr lang="en-US" sz="2000" dirty="0" err="1"/>
              <a:t>branchToDelete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Git branch –D </a:t>
            </a:r>
            <a:r>
              <a:rPr lang="en-US" sz="2000" dirty="0" err="1"/>
              <a:t>branchToDelete</a:t>
            </a:r>
            <a:endParaRPr lang="en-US" sz="2000" dirty="0"/>
          </a:p>
          <a:p>
            <a:r>
              <a:rPr lang="en-US" sz="2000" dirty="0"/>
              <a:t>Git push origin –delete b1 ---delete branch from remote repo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0B4B3-A70B-45B8-A564-DD909113C6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035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172D-DA0A-4A93-A8F0-3704B101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PULL, FETCH, 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C44E0-6BF0-4E82-840A-824F10EEF8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000" dirty="0"/>
              <a:t>Git clone “</a:t>
            </a:r>
            <a:r>
              <a:rPr lang="en-US" sz="2000" dirty="0" err="1"/>
              <a:t>gitURL</a:t>
            </a:r>
            <a:r>
              <a:rPr lang="en-US" sz="2000" dirty="0"/>
              <a:t>”</a:t>
            </a:r>
          </a:p>
          <a:p>
            <a:r>
              <a:rPr lang="en-US" sz="2000" dirty="0" err="1"/>
              <a:t>Ll</a:t>
            </a:r>
            <a:r>
              <a:rPr lang="en-US" sz="2000" dirty="0"/>
              <a:t> –al</a:t>
            </a:r>
          </a:p>
          <a:p>
            <a:r>
              <a:rPr lang="en-US" sz="2000" dirty="0"/>
              <a:t>……… check that .git is created</a:t>
            </a:r>
          </a:p>
          <a:p>
            <a:r>
              <a:rPr lang="en-US" sz="2000" dirty="0"/>
              <a:t>Create a file</a:t>
            </a:r>
          </a:p>
          <a:p>
            <a:r>
              <a:rPr lang="en-US" sz="2000" dirty="0"/>
              <a:t>Commit changes</a:t>
            </a:r>
          </a:p>
          <a:p>
            <a:r>
              <a:rPr lang="en-US" sz="2000" dirty="0"/>
              <a:t>Git push origin master</a:t>
            </a:r>
          </a:p>
          <a:p>
            <a:endParaRPr lang="en-US" sz="2000" dirty="0"/>
          </a:p>
          <a:p>
            <a:r>
              <a:rPr lang="en-US" sz="2000" dirty="0"/>
              <a:t>Create a new file in </a:t>
            </a:r>
            <a:r>
              <a:rPr lang="en-US" sz="2000" dirty="0" err="1"/>
              <a:t>github</a:t>
            </a:r>
            <a:r>
              <a:rPr lang="en-US" sz="2000" dirty="0"/>
              <a:t> directly</a:t>
            </a:r>
          </a:p>
          <a:p>
            <a:r>
              <a:rPr lang="en-US" sz="2000" dirty="0"/>
              <a:t>Git pull origin  ----update local repo with remote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8B824-B3D3-47FA-91CA-9D6B4C81F7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000" dirty="0"/>
              <a:t>Git fetch origin …..fetch </a:t>
            </a:r>
          </a:p>
          <a:p>
            <a:endParaRPr lang="en-US" sz="2000" dirty="0"/>
          </a:p>
          <a:p>
            <a:r>
              <a:rPr lang="en-US" sz="2000" dirty="0"/>
              <a:t>Clone – First time getting a repo</a:t>
            </a:r>
          </a:p>
          <a:p>
            <a:endParaRPr lang="en-US" sz="2000" dirty="0"/>
          </a:p>
          <a:p>
            <a:r>
              <a:rPr lang="en-US" sz="2000" dirty="0"/>
              <a:t>Pull – update local with </a:t>
            </a:r>
            <a:r>
              <a:rPr lang="en-US" sz="2000" dirty="0" err="1"/>
              <a:t>reote</a:t>
            </a:r>
            <a:r>
              <a:rPr lang="en-US" sz="2000" dirty="0"/>
              <a:t> changes by downloading- Merge changes-It gets the changes made in remote </a:t>
            </a:r>
            <a:r>
              <a:rPr lang="en-US" sz="2000" dirty="0" err="1"/>
              <a:t>repositoiry</a:t>
            </a:r>
            <a:r>
              <a:rPr lang="en-US" sz="2000" dirty="0"/>
              <a:t> and copies them to local </a:t>
            </a:r>
            <a:r>
              <a:rPr lang="en-US" sz="2000" dirty="0" err="1"/>
              <a:t>repositoiry</a:t>
            </a:r>
            <a:r>
              <a:rPr lang="en-US" sz="2000" dirty="0"/>
              <a:t> and </a:t>
            </a:r>
            <a:r>
              <a:rPr lang="en-US" sz="2000" dirty="0" err="1"/>
              <a:t>and</a:t>
            </a:r>
            <a:r>
              <a:rPr lang="en-US" sz="2000" dirty="0"/>
              <a:t> merges them to working directory </a:t>
            </a:r>
          </a:p>
          <a:p>
            <a:r>
              <a:rPr lang="en-US" sz="2000" dirty="0"/>
              <a:t>Fetch – shows changes, </a:t>
            </a:r>
            <a:r>
              <a:rPr lang="en-US" sz="2100" dirty="0"/>
              <a:t>It gets the changes made in remote </a:t>
            </a:r>
            <a:r>
              <a:rPr lang="en-US" sz="2100" dirty="0" err="1"/>
              <a:t>repositoiry</a:t>
            </a:r>
            <a:r>
              <a:rPr lang="en-US" sz="2100" dirty="0"/>
              <a:t> and copies them to local </a:t>
            </a:r>
            <a:r>
              <a:rPr lang="en-US" sz="2100" dirty="0" err="1"/>
              <a:t>repositoiry</a:t>
            </a:r>
            <a:r>
              <a:rPr lang="en-US" sz="2100" dirty="0"/>
              <a:t>, but not merged these changes to the working directory</a:t>
            </a:r>
          </a:p>
          <a:p>
            <a:endParaRPr lang="en-US" sz="2000" dirty="0"/>
          </a:p>
          <a:p>
            <a:r>
              <a:rPr lang="en-US" sz="2000" dirty="0"/>
              <a:t>Pull = Fetch + Merge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9417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172D-DA0A-4A93-A8F0-3704B101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 from remote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C44E0-6BF0-4E82-840A-824F10EEF8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000" dirty="0"/>
              <a:t>Change a pushed file contents on a branch</a:t>
            </a:r>
          </a:p>
          <a:p>
            <a:r>
              <a:rPr lang="en-US" sz="2000" dirty="0"/>
              <a:t>Ensure those changes are not there on local</a:t>
            </a:r>
          </a:p>
          <a:p>
            <a:r>
              <a:rPr lang="en-US" sz="2000" dirty="0"/>
              <a:t>Change the same file on local so as to create a merge conflict at the file content level.</a:t>
            </a:r>
          </a:p>
          <a:p>
            <a:r>
              <a:rPr lang="en-US" sz="2000" dirty="0"/>
              <a:t>Git push origin master</a:t>
            </a:r>
          </a:p>
          <a:p>
            <a:pPr lvl="1"/>
            <a:r>
              <a:rPr lang="en-US" sz="1800" dirty="0"/>
              <a:t>Creates a merge conflict</a:t>
            </a:r>
          </a:p>
          <a:p>
            <a:r>
              <a:rPr lang="en-US" sz="2000" dirty="0"/>
              <a:t>Error</a:t>
            </a:r>
          </a:p>
          <a:p>
            <a:r>
              <a:rPr lang="en-US" sz="2000" dirty="0"/>
              <a:t>Make sure before push the local repo is updated with the latest changes</a:t>
            </a:r>
          </a:p>
          <a:p>
            <a:r>
              <a:rPr lang="en-US" sz="2000" dirty="0"/>
              <a:t>Git pull origin master</a:t>
            </a:r>
          </a:p>
          <a:p>
            <a:pPr lvl="1"/>
            <a:r>
              <a:rPr lang="en-US" sz="1600" dirty="0"/>
              <a:t>Merge conflict</a:t>
            </a:r>
          </a:p>
          <a:p>
            <a:r>
              <a:rPr lang="en-US" sz="2000" dirty="0"/>
              <a:t>Vi </a:t>
            </a:r>
            <a:r>
              <a:rPr lang="en-US" sz="2000" dirty="0" err="1"/>
              <a:t>conflictfile</a:t>
            </a:r>
            <a:endParaRPr lang="en-US" sz="2000" dirty="0"/>
          </a:p>
          <a:p>
            <a:r>
              <a:rPr lang="en-US" sz="2000" dirty="0"/>
              <a:t>Remove all the verbose content generated by git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3FF71-5A40-422D-8A2C-B5366D4553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1295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172D-DA0A-4A93-A8F0-3704B101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– </a:t>
            </a:r>
            <a:r>
              <a:rPr lang="en-US" dirty="0" err="1"/>
              <a:t>Branchng</a:t>
            </a:r>
            <a:r>
              <a:rPr lang="en-US" dirty="0"/>
              <a:t> and Merging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27EC45-D3FD-498F-A9A0-2B4C1B13C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8846" y="1464379"/>
            <a:ext cx="9885057" cy="51917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7016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EB45BA-41AC-4751-A0D5-52A380D0C56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0" y="1125538"/>
            <a:ext cx="9645650" cy="5073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1459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75002B-F892-470E-A0F4-CF3B1295F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95" y="852809"/>
            <a:ext cx="9723809" cy="51523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3598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172D-DA0A-4A93-A8F0-3704B101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C44E0-6BF0-4E82-840A-824F10EEF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BEBB8-1821-4306-9377-4013DCDF4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09" y="833762"/>
            <a:ext cx="9752381" cy="51904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7106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172D-DA0A-4A93-A8F0-3704B101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C44E0-6BF0-4E82-840A-824F10EEF8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000" dirty="0"/>
              <a:t>Git branch feature2</a:t>
            </a:r>
          </a:p>
          <a:p>
            <a:r>
              <a:rPr lang="en-US" sz="2000" dirty="0"/>
              <a:t>Git branch -------------shows all branches and current one</a:t>
            </a:r>
          </a:p>
          <a:p>
            <a:r>
              <a:rPr lang="en-US" sz="2000" dirty="0"/>
              <a:t>Git checkout master</a:t>
            </a:r>
          </a:p>
          <a:p>
            <a:r>
              <a:rPr lang="en-US" sz="2000" dirty="0"/>
              <a:t>Ls</a:t>
            </a:r>
          </a:p>
          <a:p>
            <a:r>
              <a:rPr lang="en-US" sz="2000" dirty="0"/>
              <a:t>Git checkout feature2</a:t>
            </a:r>
          </a:p>
          <a:p>
            <a:r>
              <a:rPr lang="en-US" sz="2000" dirty="0"/>
              <a:t>Edit some file</a:t>
            </a:r>
          </a:p>
          <a:p>
            <a:r>
              <a:rPr lang="en-US" sz="2000" dirty="0"/>
              <a:t>Stage and commit the file</a:t>
            </a:r>
          </a:p>
          <a:p>
            <a:r>
              <a:rPr lang="en-US" sz="2000" dirty="0"/>
              <a:t>Open branch the master and view the same file and verify that master does not have the changes</a:t>
            </a:r>
          </a:p>
          <a:p>
            <a:r>
              <a:rPr lang="en-US" sz="2000" dirty="0"/>
              <a:t>Git merge feature2</a:t>
            </a:r>
          </a:p>
          <a:p>
            <a:r>
              <a:rPr lang="en-US" sz="2000" dirty="0"/>
              <a:t>Open the changed file and verify the changes got merged in the master branch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A17F2-3636-4284-A03F-FC893DAE4E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0558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6DB1B-5FFE-4459-8AF4-49D99EE3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8F285-9AE7-4019-AFDF-B999966DB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B4A54-5A9B-411A-A58B-26B20B953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" y="776619"/>
            <a:ext cx="10009524" cy="5304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6020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172D-DA0A-4A93-A8F0-3704B101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C44E0-6BF0-4E82-840A-824F10EEF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9B195-2D14-4DAB-A6B8-10499EDE3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14" y="795666"/>
            <a:ext cx="10028571" cy="526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3721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172D-DA0A-4A93-A8F0-3704B101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C44E0-6BF0-4E82-840A-824F10EEF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B310D-D579-45B7-B198-94C0D931E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24" y="762333"/>
            <a:ext cx="9980952" cy="5333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404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172D-DA0A-4A93-A8F0-3704B101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C44E0-6BF0-4E82-840A-824F10EEF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6246D-3618-4430-A6B3-75DB2A309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00" y="781381"/>
            <a:ext cx="10000000" cy="52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7518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172D-DA0A-4A93-A8F0-3704B101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C44E0-6BF0-4E82-840A-824F10EEF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789D7-EB04-4DF1-9DD3-29A2C2430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76" y="781381"/>
            <a:ext cx="10019048" cy="52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416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8EE7FF-4B00-4A61-9A95-0A5B8F7A7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23E390-5AC2-41A3-8E74-2D09A63790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Create a file on a master branch</a:t>
            </a:r>
          </a:p>
          <a:p>
            <a:r>
              <a:rPr lang="en-US" sz="1800" dirty="0"/>
              <a:t>Create a branch</a:t>
            </a:r>
          </a:p>
          <a:p>
            <a:r>
              <a:rPr lang="en-US" sz="1800" dirty="0"/>
              <a:t>Modify a file on a feature branch</a:t>
            </a:r>
          </a:p>
          <a:p>
            <a:r>
              <a:rPr lang="en-US" sz="1800" dirty="0"/>
              <a:t>Change to master</a:t>
            </a:r>
          </a:p>
          <a:p>
            <a:r>
              <a:rPr lang="en-US" sz="1800" dirty="0"/>
              <a:t>Modify the  same exact file at same line</a:t>
            </a:r>
          </a:p>
          <a:p>
            <a:r>
              <a:rPr lang="en-US" sz="1800" dirty="0"/>
              <a:t>Merge the feature branch with the master</a:t>
            </a:r>
          </a:p>
          <a:p>
            <a:pPr lvl="1"/>
            <a:r>
              <a:rPr lang="en-US" sz="1400" dirty="0"/>
              <a:t>Git merge feature</a:t>
            </a:r>
          </a:p>
          <a:p>
            <a:r>
              <a:rPr lang="en-US" sz="1800" dirty="0"/>
              <a:t>View the merge conflict</a:t>
            </a:r>
          </a:p>
          <a:p>
            <a:pPr lvl="1"/>
            <a:r>
              <a:rPr lang="en-US" sz="1400" dirty="0"/>
              <a:t>Git </a:t>
            </a:r>
            <a:r>
              <a:rPr lang="en-US" sz="1400" dirty="0" err="1"/>
              <a:t>mergetool</a:t>
            </a:r>
            <a:r>
              <a:rPr lang="en-US" sz="1400" dirty="0"/>
              <a:t>???</a:t>
            </a:r>
          </a:p>
          <a:p>
            <a:r>
              <a:rPr lang="en-US" sz="1800" dirty="0"/>
              <a:t>Handle the merge conflict</a:t>
            </a:r>
          </a:p>
          <a:p>
            <a:pPr lvl="1"/>
            <a:endParaRPr lang="en-US" sz="1400" dirty="0"/>
          </a:p>
          <a:p>
            <a:endParaRPr lang="en-US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029D4F-4EAD-42A1-BFD7-1B5FC40CC4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7864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E0927F-E7F1-4102-846D-3AD0B04E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Git Operations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D67EBB-5E39-4B6F-80AD-3C0E36714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Stash, Rebase, Revert, Reset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5708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172D-DA0A-4A93-A8F0-3704B101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Stashing and rebasing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346B71-6EFD-46DD-B025-300DD3C8D7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9B9606-EAB6-44EB-834C-9920B18F9D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B8EFF-EE2B-436F-A808-A6D4F45C2C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FED82C-240F-4113-A198-18FEF3D7FA2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46655E-64B7-43F9-BC58-34560CA38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152983"/>
            <a:ext cx="10028571" cy="5304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5412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A98599-FCC1-4462-89D5-906EBCF3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00DE4E-486D-46FD-A978-E69F236E4C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Git stash save “first stash”</a:t>
            </a:r>
          </a:p>
          <a:p>
            <a:r>
              <a:rPr lang="en-US" dirty="0"/>
              <a:t>Git stash list</a:t>
            </a:r>
          </a:p>
          <a:p>
            <a:r>
              <a:rPr lang="en-US" dirty="0"/>
              <a:t>Git stash apply &lt;</a:t>
            </a:r>
            <a:r>
              <a:rPr lang="en-US" dirty="0" err="1"/>
              <a:t>stashID</a:t>
            </a:r>
            <a:r>
              <a:rPr lang="en-US" dirty="0"/>
              <a:t>&gt;</a:t>
            </a:r>
          </a:p>
          <a:p>
            <a:r>
              <a:rPr lang="en-US" dirty="0"/>
              <a:t>Git stash drop &lt;</a:t>
            </a:r>
            <a:r>
              <a:rPr lang="en-US" dirty="0" err="1"/>
              <a:t>stashID</a:t>
            </a:r>
            <a:r>
              <a:rPr lang="en-US" dirty="0"/>
              <a:t>&gt;</a:t>
            </a:r>
          </a:p>
          <a:p>
            <a:r>
              <a:rPr lang="en-US" dirty="0"/>
              <a:t>Git stash list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77539C-8821-487A-90A4-67EABF2CA9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7140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172D-DA0A-4A93-A8F0-3704B101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C44E0-6BF0-4E82-840A-824F10EEF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A0159-6C9F-4385-97B5-45BCCEDE0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572286"/>
            <a:ext cx="10028571" cy="5285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9645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7EDE7B-D51F-4A14-A656-324C1CC7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 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E19AD0-46C9-4FAD-8EB3-43F3D22F0E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3923EC-12B6-4198-9BD4-C98CF45DD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7876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4F158-8FC1-4089-ABF4-215945FD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62EBA-4EAE-4A3A-9C82-623B335FA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BAACB-280B-44F4-9169-32637A9F3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00" y="781381"/>
            <a:ext cx="10000000" cy="52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7558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2A9D-ECDB-4410-8D02-48C2027F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AC9EA-3E18-4599-B869-9F61EFC01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AD306-6FEE-4251-BACC-0C160735E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32" y="1734409"/>
            <a:ext cx="10019048" cy="5285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5465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2A9D-ECDB-4410-8D02-48C2027F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AC9EA-3E18-4599-B869-9F61EFC01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12560-81A5-45D4-9464-3303813B0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853248"/>
            <a:ext cx="10019048" cy="5304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2889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2A9D-ECDB-4410-8D02-48C2027F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5164FA-CDA3-4B49-BFBC-BA0673961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5062" y="2052638"/>
            <a:ext cx="7923651" cy="4195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8623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2A9D-ECDB-4410-8D02-48C2027F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AC9EA-3E18-4599-B869-9F61EFC01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B3AD0-070F-48C7-97AE-C20BCBD99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76" y="771857"/>
            <a:ext cx="10019048" cy="5314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3812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2A9D-ECDB-4410-8D02-48C2027F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AC9EA-3E18-4599-B869-9F61EFC01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1832D-EFD3-440B-B21D-9E55BFEDA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14" y="781381"/>
            <a:ext cx="10028571" cy="52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1750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2A9D-ECDB-4410-8D02-48C2027F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AC9EA-3E18-4599-B869-9F61EFC01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56EF6-723A-430D-9C56-A8E2E5035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76" y="776619"/>
            <a:ext cx="10019048" cy="5304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1872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2A9D-ECDB-4410-8D02-48C2027F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AC9EA-3E18-4599-B869-9F61EFC01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34ADC-6B59-478A-B16E-40F0AD8A9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14" y="776619"/>
            <a:ext cx="10028571" cy="5304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7483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2A9D-ECDB-4410-8D02-48C2027F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AC9EA-3E18-4599-B869-9F61EFC01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82335-D88D-4478-8D1D-AE050616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00" y="767095"/>
            <a:ext cx="10000000" cy="53238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4336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2A9D-ECDB-4410-8D02-48C2027F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AC9EA-3E18-4599-B869-9F61EFC01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030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172D-DA0A-4A93-A8F0-3704B101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C44E0-6BF0-4E82-840A-824F10EEF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8ACCE-B218-4B1D-B6FC-883EA488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90" y="809952"/>
            <a:ext cx="9847619" cy="52380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3822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172D-DA0A-4A93-A8F0-3704B101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C44E0-6BF0-4E82-840A-824F10EEF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95C21-D47C-40F8-B7E5-52CCC578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62" y="790905"/>
            <a:ext cx="9990476" cy="52761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0811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172D-DA0A-4A93-A8F0-3704B101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C44E0-6BF0-4E82-840A-824F10EEF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6F175-B5E0-489C-886D-E00E2E9F0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86" y="771857"/>
            <a:ext cx="9971428" cy="5314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623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172D-DA0A-4A93-A8F0-3704B101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C44E0-6BF0-4E82-840A-824F10EEF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7C206-6EA1-4B9A-BCA7-894894EA6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524" y="1390905"/>
            <a:ext cx="6380952" cy="40761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1564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3172D-DA0A-4A93-A8F0-3704B101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C44E0-6BF0-4E82-840A-824F10EEF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87152-448B-4DD5-831D-99038E45D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333" y="1381381"/>
            <a:ext cx="4133333" cy="40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27408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4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896</TotalTime>
  <Words>1117</Words>
  <Application>Microsoft Office PowerPoint</Application>
  <PresentationFormat>Widescreen</PresentationFormat>
  <Paragraphs>237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Local Repo</vt:lpstr>
      <vt:lpstr>Creating Files</vt:lpstr>
      <vt:lpstr>Editing Files</vt:lpstr>
      <vt:lpstr>Diff Command</vt:lpstr>
      <vt:lpstr>Remove File</vt:lpstr>
      <vt:lpstr>Undo a commit</vt:lpstr>
      <vt:lpstr>Reset Command</vt:lpstr>
      <vt:lpstr>Branching &amp; Merging</vt:lpstr>
      <vt:lpstr>Merge conflicts</vt:lpstr>
      <vt:lpstr>Working with remote Repository</vt:lpstr>
      <vt:lpstr>Stashing </vt:lpstr>
      <vt:lpstr>Rebase</vt:lpstr>
      <vt:lpstr>Push to remote repo</vt:lpstr>
      <vt:lpstr>PULL, FETCH, CLONE</vt:lpstr>
      <vt:lpstr>Merge conflict from remote</vt:lpstr>
      <vt:lpstr>Git – Branchng and Merging </vt:lpstr>
      <vt:lpstr>PowerPoint Presentation</vt:lpstr>
      <vt:lpstr>PowerPoint Presentation</vt:lpstr>
      <vt:lpstr>PowerPoint Presentation</vt:lpstr>
      <vt:lpstr>Demo </vt:lpstr>
      <vt:lpstr>PowerPoint Presentation</vt:lpstr>
      <vt:lpstr>PowerPoint Presentation</vt:lpstr>
      <vt:lpstr>PowerPoint Presentation</vt:lpstr>
      <vt:lpstr>PowerPoint Presentation</vt:lpstr>
      <vt:lpstr>Demo</vt:lpstr>
      <vt:lpstr>Advanced Git Operations</vt:lpstr>
      <vt:lpstr>Stashing and rebasing</vt:lpstr>
      <vt:lpstr>PowerPoint Presentation</vt:lpstr>
      <vt:lpstr>PowerPoint Presentation</vt:lpstr>
      <vt:lpstr>Rebase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Anic Prabhu</dc:creator>
  <cp:lastModifiedBy>Anic Prabhu</cp:lastModifiedBy>
  <cp:revision>23</cp:revision>
  <dcterms:created xsi:type="dcterms:W3CDTF">2020-06-09T18:40:43Z</dcterms:created>
  <dcterms:modified xsi:type="dcterms:W3CDTF">2020-06-10T18:01:44Z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C9907922-AADD-4B2A-955C-FD442FC641A0</vt:lpwstr>
  </property>
  <property fmtid="{D5CDD505-2E9C-101B-9397-08002B2CF9AE}" pid="3" name="ArticulatePath">
    <vt:lpwstr>Version Control with Git</vt:lpwstr>
  </property>
</Properties>
</file>